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2" r:id="rId5"/>
    <p:sldId id="263" r:id="rId6"/>
    <p:sldId id="264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07" autoAdjust="0"/>
    <p:restoredTop sz="86424" autoAdjust="0"/>
  </p:normalViewPr>
  <p:slideViewPr>
    <p:cSldViewPr snapToGrid="0">
      <p:cViewPr varScale="1">
        <p:scale>
          <a:sx n="82" d="100"/>
          <a:sy n="82" d="100"/>
        </p:scale>
        <p:origin x="96" y="552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</p:sldLst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5" Type="http://schemas.openxmlformats.org/officeDocument/2006/relationships/slide" Target="slides/slide5.xml"/><Relationship Id="rId4" Type="http://schemas.openxmlformats.org/officeDocument/2006/relationships/slide" Target="slides/slide4.xml"/></Relationships>
</file>

<file path=ppt/media/image1.png>
</file>

<file path=ppt/media/image2.jp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2E96E-E235-4B62-83ED-C29B9CF183A6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B91B69-F4A3-45B5-82F1-61A91DB79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883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B91B69-F4A3-45B5-82F1-61A91DB7971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890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  <a:p>
            <a:r>
              <a:rPr lang="en-US" dirty="0"/>
              <a:t>Len() function</a:t>
            </a:r>
          </a:p>
          <a:p>
            <a:r>
              <a:rPr lang="en-US" dirty="0"/>
              <a:t>“ vs ‘</a:t>
            </a:r>
          </a:p>
          <a:p>
            <a:r>
              <a:rPr lang="en-US" dirty="0"/>
              <a:t>Check the existence of char or string of chars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print(course[1:-1])  # returns 1 to end -1</a:t>
            </a:r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B91B69-F4A3-45B5-82F1-61A91DB7971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71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 to create:  </a:t>
            </a:r>
            <a:r>
              <a:rPr lang="en-US" sz="1200" i="1" dirty="0">
                <a:solidFill>
                  <a:srgbClr val="DCDCAA"/>
                </a:solidFill>
                <a:latin typeface="Consolas" panose="020B0609020204030204" pitchFamily="49" charset="0"/>
              </a:rPr>
              <a:t>Darron [Nesbitt] is a coder. </a:t>
            </a:r>
            <a:endParaRPr lang="en-US" sz="1200" b="0" i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dirty="0"/>
              <a:t>First thought:  message = first + “[“ + last + “] is a coder.”</a:t>
            </a:r>
          </a:p>
          <a:p>
            <a:r>
              <a:rPr lang="en-US" dirty="0"/>
              <a:t>Print(message)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B91B69-F4A3-45B5-82F1-61A91DB797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97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8090-A89D-4D0B-8F87-2636A3386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225C3-7AC1-48BA-ADD7-1D7BDE8F3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DE1E9-CEBB-42C6-902D-55A25EEFD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80D4B-E720-410E-A747-6D248FFA4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E9EB5-20C1-496B-A190-AA6D9C68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02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8539E-B4ED-48FF-8186-500D99822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CC4918-1FF9-42FF-9798-E1094521F2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8890B-995A-4BD2-988C-7E539512D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241BF-0FF2-42A4-8BF1-0C0F6DA0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391E3-6206-4D8C-8BCE-FD89D0B93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2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A5644C-4024-4197-9F21-1ED3CA7BC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AF1F3-83FE-4A44-8461-CCC9CCA976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9BBD-132A-479C-A30E-26F02CF72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83DEA-80F9-41A9-8DC2-63D523920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405F0-7A75-4B85-8E5A-AEF26BD59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8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899B0-E220-4001-A878-0EC979084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108A4-EFF8-42BD-A8E9-66804CF04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90101-A30A-4B0C-89E4-11F165B06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DD546-E1EC-417A-A014-498AAFADD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DEF06-B488-4A4F-9DB4-BF92436DF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126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763BB-594D-413A-9DCB-30C05FC35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10F252-2056-4FF8-B8DE-5007F910F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DA8EF-F92E-47A8-B6B7-FD47DE720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DDAFD-1256-49D1-9561-5AF24090C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A9D51-EF30-4870-AA0A-BBC714B6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47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B4C01-8FF5-4719-B263-5A2C05B3F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3EB9A-BF23-417A-AAC2-7AED7772D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244A1-7039-4BB0-92E8-115B12D0ED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FA4FD6-31FF-4057-A372-CFEC9855A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88D57-AF16-44E5-91F3-E8B19E4BE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E0C15A-B781-4119-B0C7-609614302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3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A0851-5B40-4F38-A653-8A820F745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B7A80-9244-4708-BC29-7F50E6E8A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5600B4-8D94-4422-AD1B-4F4185A777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8D5E2-CDDA-4A73-84AB-D85CDA12A4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8D6CD6-0ED1-4DA1-9BEB-1800E6807E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87FDFD-17DB-4CE5-BDD7-7EAF439E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E6A1F9-EEB8-4543-8C28-202A20026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8ED66-D65D-4A36-B1C1-DCFABF88D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47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D4FDB-6A80-4A2C-86F2-11FFBF1C2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CFE51E-47DF-4CAD-BA9B-D1E499ECC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38A80A-05F0-4485-BA52-15578F69D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86DEA0-A47F-414C-9A4A-EF9736F93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87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6F5292-8656-4DD2-93EC-EDE68FDED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17B7AB-1FEE-4ED9-9E61-C49CF3B17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7FA33C-EF96-4782-A35A-F2490C5CF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71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44159-7446-45D9-8413-41E86013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E3411-5534-4C1B-8712-B1A19257B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E9720-6C51-4CEB-88BD-C6E5C3769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5004E6-1558-42B8-89FA-27D50CF6A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ECBA3-036F-4F6F-9482-31261F4A7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F89362-9402-401F-ACE7-9294E4E2C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53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29A39-6F1D-4339-A896-2107037B1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11CDC5-271F-499D-ACA4-F07748818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92234-852F-4D0D-AE20-116F47F1F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2BE8D-850E-4D3F-BD01-67ACFB3A3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78066-4D7E-47BB-AA9B-73E2DC450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C447A-D234-4175-A922-6B16A163A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75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7D7FDB-48F8-4D5E-8A1E-9F4F103FC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8B8E24-2594-499F-8EAD-B272AF505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E69D9-0FE1-4F5C-B6C9-9804AF03C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3C357-7663-4FF4-925A-8250312D0F4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F9867-F6E3-49ED-8A97-E0F534739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B9D38-7555-477F-93CD-9C3FFC39C4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1E100-2442-49F5-B31B-D4DFCE029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62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hyperlink" Target="https://www.w3schools.com/python/python_ref_string.as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" TargetMode="External"/><Relationship Id="rId2" Type="http://schemas.openxmlformats.org/officeDocument/2006/relationships/hyperlink" Target="https://www.python.org/doc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39DB492-B072-4FEB-AB0C-E11E68DC9A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34" b="1013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1E3D71-B22E-4E95-91FF-D799D9DD0BA2}"/>
              </a:ext>
            </a:extLst>
          </p:cNvPr>
          <p:cNvSpPr txBox="1"/>
          <p:nvPr/>
        </p:nvSpPr>
        <p:spPr>
          <a:xfrm>
            <a:off x="5438273" y="4267199"/>
            <a:ext cx="474846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0" b="1" dirty="0">
                <a:solidFill>
                  <a:schemeClr val="bg1"/>
                </a:solidFill>
                <a:latin typeface="Gill Sans Nova Light" panose="020B0604020202020204" pitchFamily="34" charset="0"/>
              </a:rPr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4275288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942F-C43A-4E5B-99AA-321ED0B14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677" y="118942"/>
            <a:ext cx="7309338" cy="854075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C2215-13D0-4504-BB4E-4FC7A702F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677" y="1205244"/>
            <a:ext cx="955431" cy="729065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93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DBF7EEB-82D6-4F98-9177-6A203E58ED37}"/>
              </a:ext>
            </a:extLst>
          </p:cNvPr>
          <p:cNvCxnSpPr>
            <a:cxnSpLocks/>
          </p:cNvCxnSpPr>
          <p:nvPr/>
        </p:nvCxnSpPr>
        <p:spPr>
          <a:xfrm>
            <a:off x="1283677" y="2389833"/>
            <a:ext cx="7309338" cy="0"/>
          </a:xfrm>
          <a:prstGeom prst="line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53FEDDE-3225-47FD-84FF-01B2A739612D}"/>
              </a:ext>
            </a:extLst>
          </p:cNvPr>
          <p:cNvSpPr txBox="1"/>
          <p:nvPr/>
        </p:nvSpPr>
        <p:spPr>
          <a:xfrm>
            <a:off x="2086707" y="1041122"/>
            <a:ext cx="650630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Day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Working with strings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Working with operators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If statements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Working with Lists</a:t>
            </a:r>
          </a:p>
        </p:txBody>
      </p:sp>
    </p:spTree>
    <p:extLst>
      <p:ext uri="{BB962C8B-B14F-4D97-AF65-F5344CB8AC3E}">
        <p14:creationId xmlns:p14="http://schemas.microsoft.com/office/powerpoint/2010/main" val="2712983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78E2E-5442-49A2-8A8A-FE4BBD913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CC3F7-BAF4-4392-AB02-B4ED8463D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04 Working With Strings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05 Working With Operators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06 If Statements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07 Lists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08 While Loops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09 For Loops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10 Range Function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11 Tuples/Dictionaries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12 File IO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13 Error Handling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14 Functions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15 Classes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16 Command line arguments</a:t>
            </a: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999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78E2E-5442-49A2-8A8A-FE4BBD913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10" y="18256"/>
            <a:ext cx="11021290" cy="80114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Strings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CC3F7-BAF4-4392-AB02-B4ED8463D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10" y="819398"/>
            <a:ext cx="5927075" cy="589864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FFFF00"/>
                </a:solidFill>
              </a:rPr>
              <a:t>Working with Strings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Let’s take the following line of code:</a:t>
            </a:r>
          </a:p>
          <a:p>
            <a:pPr marL="457200" lvl="1" indent="0">
              <a:buNone/>
            </a:pPr>
            <a:r>
              <a:rPr lang="en-US" sz="1400" b="0" i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course = </a:t>
            </a:r>
            <a:r>
              <a:rPr lang="en-US" sz="1400" b="0" i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"Python for beginners"</a:t>
            </a:r>
            <a:endParaRPr lang="en-US" sz="1400" b="0" i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This line of code creates a string object.  String object has a lot of capabilities.  There are a lot of general-purpose functions that exist as a part of the string object.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To see a list of available string object functions, see the following url: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  <a:hlinkClick r:id="rId2"/>
              </a:rPr>
              <a:t>https://www.w3schools.com/python/python_ref_string.asp</a:t>
            </a:r>
            <a:r>
              <a:rPr lang="en-US" sz="13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Most IDEs will display functions and properties that exist as a part of the defined object when you type the object.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Ex:</a:t>
            </a:r>
            <a:r>
              <a:rPr lang="en-US" sz="1600" dirty="0">
                <a:solidFill>
                  <a:schemeClr val="bg1"/>
                </a:solidFill>
              </a:rPr>
              <a:t>  </a:t>
            </a:r>
            <a:r>
              <a:rPr lang="en-US" sz="1600" b="1" dirty="0">
                <a:solidFill>
                  <a:srgbClr val="00B0F0"/>
                </a:solidFill>
              </a:rPr>
              <a:t>course.</a:t>
            </a:r>
          </a:p>
          <a:p>
            <a:pPr marL="0" indent="0">
              <a:buNone/>
            </a:pPr>
            <a:br>
              <a:rPr lang="en-US" sz="1500" dirty="0">
                <a:solidFill>
                  <a:srgbClr val="FFFF00"/>
                </a:solidFill>
              </a:rPr>
            </a:br>
            <a:r>
              <a:rPr lang="en-US" sz="1500" dirty="0">
                <a:solidFill>
                  <a:srgbClr val="FFFF00"/>
                </a:solidFill>
              </a:rPr>
              <a:t>Try this code:</a:t>
            </a:r>
          </a:p>
          <a:p>
            <a:pPr marL="0" indent="0">
              <a:buNone/>
            </a:pP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course = 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"Python for beginners“</a:t>
            </a:r>
            <a:b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</a:br>
            <a:b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course.upper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</a:t>
            </a:r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course.find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'y’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course.find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'Y’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course.replace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'for'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'4’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FFFF00"/>
                </a:solidFill>
              </a:rPr>
              <a:t>Results</a:t>
            </a:r>
          </a:p>
          <a:p>
            <a:pPr marL="0" indent="0">
              <a:buNone/>
            </a:pP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300" dirty="0">
                <a:solidFill>
                  <a:schemeClr val="bg1"/>
                </a:solidFill>
              </a:rPr>
              <a:t>PYTHON FOR BEGINNERS    	# upper() converts entire string to upper-case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1		# find() searches for the provided string . 1 if found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-1		# find() searches for the provided string . -1 if NOT found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Python 4 beginners	#replace searches for and replaces one string with another</a:t>
            </a:r>
          </a:p>
          <a:p>
            <a:pPr marL="0" indent="0">
              <a:buNone/>
            </a:pPr>
            <a:br>
              <a:rPr lang="en-US" sz="1300" dirty="0">
                <a:solidFill>
                  <a:schemeClr val="bg1"/>
                </a:solidFill>
              </a:rPr>
            </a:br>
            <a:r>
              <a:rPr lang="en-US" sz="1300" dirty="0">
                <a:solidFill>
                  <a:schemeClr val="bg1"/>
                </a:solidFill>
              </a:rPr>
              <a:t>Strings are immutable (not changeable).  When you update/change a string value, what really happens is a new string is created.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AB0C13EC-C66C-4803-BDF6-7645A11B94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380" y="1708792"/>
            <a:ext cx="5927074" cy="364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7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78E2E-5442-49A2-8A8A-FE4BBD913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09" y="18256"/>
            <a:ext cx="11021291" cy="80114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Strings in Python -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CC3F7-BAF4-4392-AB02-B4ED8463D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08" y="819398"/>
            <a:ext cx="11390569" cy="570015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effectLst/>
              </a:rPr>
              <a:t>Let’s look at the following line of code</a:t>
            </a:r>
          </a:p>
          <a:p>
            <a:pPr marL="457200" lvl="1" indent="0">
              <a:buNone/>
            </a:pPr>
            <a:r>
              <a:rPr lang="en-US" sz="1400" i="1" dirty="0" err="1">
                <a:solidFill>
                  <a:srgbClr val="DCDCAA"/>
                </a:solidFill>
                <a:latin typeface="Consolas" panose="020B0609020204030204" pitchFamily="49" charset="0"/>
              </a:rPr>
              <a:t>course.find</a:t>
            </a: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(‘Python’)</a:t>
            </a:r>
            <a:endParaRPr lang="en-US" sz="1400" b="0" i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When you want to check for the existence of a sequence of characters in a string, user the IN operator.</a:t>
            </a:r>
          </a:p>
          <a:p>
            <a:pPr marL="457200" lvl="1" indent="0">
              <a:buNone/>
            </a:pP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print(‘Python’ IN course)</a:t>
            </a:r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</a:rPr>
              <a:t>The above print function returns a </a:t>
            </a:r>
            <a:r>
              <a:rPr lang="en-US" sz="1400" dirty="0" err="1">
                <a:solidFill>
                  <a:schemeClr val="bg1"/>
                </a:solidFill>
              </a:rPr>
              <a:t>boolean</a:t>
            </a:r>
            <a:r>
              <a:rPr lang="en-US" sz="1400" dirty="0">
                <a:solidFill>
                  <a:schemeClr val="bg1"/>
                </a:solidFill>
              </a:rPr>
              <a:t> value.  True if the word Python is in the course string, otherwise False.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FFFF00"/>
                </a:solidFill>
              </a:rPr>
              <a:t>Try it out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Getting characters at a specific index</a:t>
            </a:r>
          </a:p>
          <a:p>
            <a:pPr marL="457200" lvl="1" indent="0">
              <a:buNone/>
            </a:pP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course = “Python for beginners”</a:t>
            </a:r>
            <a:b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</a:br>
            <a:b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</a:b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print(course[0])     # returns first char.</a:t>
            </a:r>
          </a:p>
          <a:p>
            <a:pPr marL="457200" lvl="1" indent="0">
              <a:buNone/>
            </a:pP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print(course[-1])    # returns last char -1</a:t>
            </a:r>
          </a:p>
          <a:p>
            <a:pPr marL="457200" lvl="1" indent="0">
              <a:buNone/>
            </a:pP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print(course[0:3])   # returns 3 chars starting 0</a:t>
            </a:r>
          </a:p>
          <a:p>
            <a:pPr marL="457200" lvl="1" indent="0">
              <a:buNone/>
            </a:pP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print(course[1:])    # excludes char at 0</a:t>
            </a:r>
            <a:b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</a:b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print(course[:6])    # returns 6 chars starting at 0</a:t>
            </a:r>
          </a:p>
          <a:p>
            <a:pPr marL="457200" lvl="1" indent="0">
              <a:buNone/>
            </a:pP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print(course[:])     # returns entire string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FFFF00"/>
                </a:solidFill>
              </a:rPr>
              <a:t>Try it out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FFFF00"/>
                </a:solidFill>
              </a:rPr>
              <a:t>Exercise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What will this output:  </a:t>
            </a:r>
            <a:r>
              <a:rPr lang="en-US" sz="16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print(course[1:-1])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944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78E2E-5442-49A2-8A8A-FE4BBD913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09" y="18256"/>
            <a:ext cx="11021291" cy="80114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Strings in Python -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CC3F7-BAF4-4392-AB02-B4ED8463D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09" y="819399"/>
            <a:ext cx="5763492" cy="24630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Formatted Strings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  <a:effectLst/>
              </a:rPr>
              <a:t>Let’s look at the following line of code</a:t>
            </a:r>
          </a:p>
          <a:p>
            <a:pPr marL="457200" lvl="1" indent="0">
              <a:buNone/>
            </a:pPr>
            <a:r>
              <a:rPr lang="en-US" sz="1400" b="0" i="1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first = “Darron”</a:t>
            </a:r>
          </a:p>
          <a:p>
            <a:pPr marL="457200" lvl="1" indent="0">
              <a:buNone/>
            </a:pP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last = “Nesbitt”</a:t>
            </a:r>
          </a:p>
          <a:p>
            <a:pPr marL="0" indent="0">
              <a:buNone/>
            </a:pPr>
            <a:endParaRPr lang="en-US" sz="1400" i="1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</a:rPr>
              <a:t>If we wanted to create the following output, how can it be accomplished?</a:t>
            </a:r>
          </a:p>
          <a:p>
            <a:pPr marL="457200" lvl="1" indent="0">
              <a:buNone/>
            </a:pPr>
            <a:b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</a:br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Darron [Nesbitt] is a coder. </a:t>
            </a:r>
            <a:endParaRPr lang="en-US" sz="1400" b="0" i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D16A5B-289B-465C-858C-8EAB643CF99C}"/>
              </a:ext>
            </a:extLst>
          </p:cNvPr>
          <p:cNvSpPr txBox="1"/>
          <p:nvPr/>
        </p:nvSpPr>
        <p:spPr>
          <a:xfrm>
            <a:off x="332509" y="3214792"/>
            <a:ext cx="6630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message = first + “[“ + last + “] is a coder.”</a:t>
            </a:r>
          </a:p>
          <a:p>
            <a:pPr lvl="1"/>
            <a:r>
              <a:rPr lang="en-US" sz="1400" i="1" dirty="0">
                <a:solidFill>
                  <a:srgbClr val="DCDCAA"/>
                </a:solidFill>
                <a:latin typeface="Consolas" panose="020B0609020204030204" pitchFamily="49" charset="0"/>
              </a:rPr>
              <a:t>Print(message)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E880CC-A30C-4C27-92D4-7FCFD97CB82F}"/>
              </a:ext>
            </a:extLst>
          </p:cNvPr>
          <p:cNvSpPr txBox="1"/>
          <p:nvPr/>
        </p:nvSpPr>
        <p:spPr>
          <a:xfrm>
            <a:off x="332508" y="3738012"/>
            <a:ext cx="57634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Another way to accomplish this is to use a formatted string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145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78E2E-5442-49A2-8A8A-FE4BBD913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CC3F7-BAF4-4392-AB02-B4ED8463D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????</a:t>
            </a:r>
          </a:p>
          <a:p>
            <a:pPr marL="0" indent="0">
              <a:buNone/>
            </a:pPr>
            <a:endParaRPr lang="en-US" sz="14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Python Resources</a:t>
            </a:r>
          </a:p>
          <a:p>
            <a:r>
              <a:rPr lang="en-US" sz="1400" dirty="0">
                <a:solidFill>
                  <a:schemeClr val="bg1"/>
                </a:solidFill>
              </a:rPr>
              <a:t>Python Documentation - </a:t>
            </a:r>
            <a:r>
              <a:rPr lang="en-US" sz="1400" dirty="0">
                <a:solidFill>
                  <a:schemeClr val="bg1"/>
                </a:solidFill>
                <a:hlinkClick r:id="rId2"/>
              </a:rPr>
              <a:t>https://www.python.org/doc/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r>
              <a:rPr lang="en-US" sz="1400" dirty="0">
                <a:solidFill>
                  <a:schemeClr val="bg1"/>
                </a:solidFill>
              </a:rPr>
              <a:t>W3 Schools - </a:t>
            </a:r>
            <a:r>
              <a:rPr lang="en-US" sz="1400" dirty="0">
                <a:solidFill>
                  <a:srgbClr val="FFFF00"/>
                </a:solidFill>
                <a:hlinkClick r:id="rId3"/>
              </a:rPr>
              <a:t>https://www.w3schools.com/python/</a:t>
            </a:r>
            <a:r>
              <a:rPr lang="en-US" sz="1400" dirty="0">
                <a:solidFill>
                  <a:srgbClr val="FFFF00"/>
                </a:solidFill>
              </a:rPr>
              <a:t> </a:t>
            </a:r>
          </a:p>
          <a:p>
            <a:pPr marL="0" indent="0">
              <a:buNone/>
            </a:pPr>
            <a:endParaRPr lang="en-US" sz="14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601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7912</TotalTime>
  <Words>656</Words>
  <Application>Microsoft Office PowerPoint</Application>
  <PresentationFormat>Widescreen</PresentationFormat>
  <Paragraphs>92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Gill Sans Nova Light</vt:lpstr>
      <vt:lpstr>Office Theme</vt:lpstr>
      <vt:lpstr>PowerPoint Presentation</vt:lpstr>
      <vt:lpstr>Agenda</vt:lpstr>
      <vt:lpstr>PowerPoint Presentation</vt:lpstr>
      <vt:lpstr>Strings in Python</vt:lpstr>
      <vt:lpstr>Strings in Python - Continued</vt:lpstr>
      <vt:lpstr>Strings in Python - Continued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Darron Nesbitt</dc:creator>
  <cp:lastModifiedBy>Darron Nesbitt</cp:lastModifiedBy>
  <cp:revision>123</cp:revision>
  <dcterms:created xsi:type="dcterms:W3CDTF">2021-05-04T11:19:03Z</dcterms:created>
  <dcterms:modified xsi:type="dcterms:W3CDTF">2021-05-27T04:19:15Z</dcterms:modified>
</cp:coreProperties>
</file>

<file path=docProps/thumbnail.jpeg>
</file>